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6" r:id="rId8"/>
    <p:sldId id="267" r:id="rId9"/>
    <p:sldId id="268" r:id="rId10"/>
    <p:sldId id="269" r:id="rId11"/>
    <p:sldId id="263" r:id="rId12"/>
    <p:sldId id="259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20092" y="2039640"/>
            <a:ext cx="9068586" cy="2590800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ISKOLÁBA KÉSZÜLŐKNEK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84971" y="4433368"/>
            <a:ext cx="10125075" cy="1133474"/>
          </a:xfrm>
        </p:spPr>
        <p:txBody>
          <a:bodyPr>
            <a:noAutofit/>
          </a:bodyPr>
          <a:lstStyle/>
          <a:p>
            <a:r>
              <a:rPr lang="hu-HU" sz="1800" dirty="0" smtClean="0">
                <a:latin typeface="Algerian" panose="04020705040A02060702" pitchFamily="82" charset="0"/>
              </a:rPr>
              <a:t>Móri Radnóti Miklós Általános Iskola </a:t>
            </a:r>
            <a:r>
              <a:rPr lang="hu-HU" sz="1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Kazinczy Ferenc Tagiskolája</a:t>
            </a:r>
          </a:p>
          <a:p>
            <a:r>
              <a:rPr lang="hu-HU" sz="1800" b="1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endParaRPr lang="hu-HU" sz="1800" b="1" dirty="0" smtClean="0">
              <a:solidFill>
                <a:srgbClr val="FF0000"/>
              </a:solidFill>
              <a:latin typeface="Algerian" panose="04020705040A02060702" pitchFamily="82" charset="0"/>
            </a:endParaRPr>
          </a:p>
          <a:p>
            <a:r>
              <a:rPr lang="hu-HU" sz="1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KINCSESBÁNYA</a:t>
            </a:r>
            <a:endParaRPr lang="hu-HU" sz="18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954385" y="1280160"/>
            <a:ext cx="2186248" cy="74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4954385" y="1421476"/>
            <a:ext cx="21862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25" y="22246"/>
            <a:ext cx="5159375" cy="2971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333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53648"/>
            <a:ext cx="8470900" cy="65056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9186955" y="153648"/>
            <a:ext cx="4114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dirty="0">
                <a:solidFill>
                  <a:schemeClr val="accent2"/>
                </a:solidFill>
                <a:latin typeface="Algerian" panose="04020705040A02060702" pitchFamily="82" charset="0"/>
              </a:rPr>
              <a:t>4</a:t>
            </a:r>
            <a:r>
              <a:rPr lang="hu-HU" sz="11500" dirty="0" smtClean="0">
                <a:solidFill>
                  <a:schemeClr val="accent2"/>
                </a:solidFill>
                <a:latin typeface="Algerian" panose="04020705040A02060702" pitchFamily="8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22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5BBBCA"/>
            </a:gs>
            <a:gs pos="2300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52" y="571892"/>
            <a:ext cx="9212312" cy="575270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952500" y="115252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983842" y="571892"/>
            <a:ext cx="943927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 rot="19452398">
            <a:off x="938670" y="1106358"/>
            <a:ext cx="263513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ELÉRHETŐSÉG</a:t>
            </a:r>
            <a:endParaRPr lang="hu-HU" sz="2400" dirty="0">
              <a:solidFill>
                <a:schemeClr val="accent3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71" y="571501"/>
            <a:ext cx="10770176" cy="392085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08770" y="4916358"/>
            <a:ext cx="699883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ELÉRHETŐSÉG</a:t>
            </a:r>
            <a:endParaRPr lang="hu-HU" sz="2400" dirty="0">
              <a:solidFill>
                <a:schemeClr val="accent3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2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743985" y="1280160"/>
            <a:ext cx="9068586" cy="2590800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Beiratkozás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92985" y="3633146"/>
            <a:ext cx="9070848" cy="1313423"/>
          </a:xfrm>
        </p:spPr>
        <p:txBody>
          <a:bodyPr>
            <a:noAutofit/>
          </a:bodyPr>
          <a:lstStyle/>
          <a:p>
            <a:r>
              <a:rPr lang="hu-HU" sz="44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2026. Április 23-24.</a:t>
            </a:r>
          </a:p>
          <a:p>
            <a:endParaRPr lang="hu-HU" sz="4400" dirty="0" smtClean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r>
              <a:rPr lang="hu-HU" sz="28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                                       Kincsesbánya, Iskola u.1.</a:t>
            </a:r>
            <a:endParaRPr lang="hu-HU" sz="28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954385" y="1280160"/>
            <a:ext cx="2186248" cy="74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4954385" y="1421476"/>
            <a:ext cx="21862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7838" y="-317836"/>
            <a:ext cx="3275930" cy="391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80318" y="1421476"/>
            <a:ext cx="9068586" cy="3464849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SZERETETTEL</a:t>
            </a:r>
            <a:b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Várom a kis elsősöket!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954385" y="1280160"/>
            <a:ext cx="2186248" cy="74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4954385" y="1421476"/>
            <a:ext cx="21862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79"/>
                    </a14:imgEffect>
                    <a14:imgEffect>
                      <a14:saturation sat="97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2592" t="11352" r="26343" b="34751"/>
          <a:stretch/>
        </p:blipFill>
        <p:spPr>
          <a:xfrm>
            <a:off x="9044246" y="3017541"/>
            <a:ext cx="1560889" cy="229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glow rad="127000">
              <a:schemeClr val="accent1">
                <a:alpha val="68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  <a:softEdge rad="3683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51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12085" y="1421476"/>
            <a:ext cx="9068586" cy="2590800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BEMUTATKOZÁS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12085" y="3362325"/>
            <a:ext cx="9070848" cy="1313423"/>
          </a:xfrm>
        </p:spPr>
        <p:txBody>
          <a:bodyPr>
            <a:noAutofit/>
          </a:bodyPr>
          <a:lstStyle/>
          <a:p>
            <a:r>
              <a:rPr lang="hu-HU" sz="32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VARGÁNÉ GÁSPÁR ZITA</a:t>
            </a:r>
          </a:p>
          <a:p>
            <a:r>
              <a:rPr lang="hu-HU" sz="32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Tanító néni</a:t>
            </a:r>
            <a:endParaRPr lang="hu-HU" sz="3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954385" y="1280160"/>
            <a:ext cx="2186248" cy="74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4954385" y="1421476"/>
            <a:ext cx="21862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43898" t="2976" r="37025" b="58484"/>
          <a:stretch/>
        </p:blipFill>
        <p:spPr>
          <a:xfrm>
            <a:off x="8597900" y="3009770"/>
            <a:ext cx="2145514" cy="2438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955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5BBBCA"/>
            </a:gs>
            <a:gs pos="2300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52500" y="115252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295274"/>
            <a:ext cx="1714501" cy="2707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églalap 3"/>
          <p:cNvSpPr/>
          <p:nvPr/>
        </p:nvSpPr>
        <p:spPr>
          <a:xfrm>
            <a:off x="2085976" y="571891"/>
            <a:ext cx="9439274" cy="5930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hu-H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Kedves Szülők!</a:t>
            </a: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Óvodás gyermekük hamarosan nagy iskolássá 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válik. A tervezés, várakozás időszakában szeretettel köszöntöm Önöket a kincsesbányai Kazinczy Ferenc Tagiskola </a:t>
            </a: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2025-2026. tanévében, a leendő első évfolyamunk osztályfőnökeként! </a:t>
            </a: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Izgatottan várom a kis csöppségekkel való találkozást!</a:t>
            </a: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endParaRPr lang="hu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sz="2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„Azért vagyok pedagógus, hogy </a:t>
            </a:r>
            <a:r>
              <a:rPr lang="hu-H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természetnek </a:t>
            </a:r>
            <a:r>
              <a:rPr lang="hu-H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nyers gyémántját, szép vigyázattal, csendben csiszoljam kristályba</a:t>
            </a:r>
            <a:r>
              <a:rPr lang="hu-H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!”</a:t>
            </a:r>
            <a:endParaRPr lang="hu-H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Németh László</a:t>
            </a:r>
            <a:endParaRPr lang="hu-H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Engedjék meg, hogy néhány gondolattal bemutatkozzak.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460" y="3388166"/>
            <a:ext cx="1500516" cy="15005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966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5BBBCA"/>
            </a:gs>
            <a:gs pos="2300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52500" y="115252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085976" y="571891"/>
            <a:ext cx="943927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09575" y="371866"/>
            <a:ext cx="9105900" cy="5698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Vargáné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Gáspár Zita vagyok. Kincsesbányán élek férjemmel és fiammal. Nagyon szeretünk itt lakni. 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idén kezdtem a 30. tanítási évet töretlen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lelkesedéssel. </a:t>
            </a:r>
            <a:endParaRPr lang="hu-H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1995-ben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végeztem Debrecenben tanítóként, ének-zene kiemelt szakterülettel. Miskolcon tanítottam 5 évig, majd a családalapítás után Székesfehérvárra költöztünk. Soponyán és Iszkaszentgyörgyön 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volt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szerencsém 1-1 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tanévet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munkálkodni. Ezután kerültem 2002-ben Kincsesbányára. T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öbb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első osztályt indítottam és segítettem a gyerekeket a felső tagozatos létig eljutni, tudással felvértezni. Lehetőségem nyílt felső tagozaton is kipróbálni magam. Közel 10 évig tanítottam ének-zenét minden évfolyamon, emellett 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évig matematikát is az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osztályban. A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lsó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tagozatos </a:t>
            </a:r>
            <a:r>
              <a:rPr lang="hu-H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munkaközösség-vezető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a pályakezdő tanítókat segítő pedagógus is vagyok. 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Nagyon szeretek a gyerekek között lenni, figyelni, segíteni, követni a nyiladozó kis egyéniségeket. Szerencsére minden csöppség különleges, egyedi, megismételhetetlen. Így igazán szerencsés dolog együtt lélegezni Velük nap, mint nap, részese lenni életük egyik legmeghatározóbb időszakának. 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0" t="10876" r="57341" b="75603"/>
          <a:stretch/>
        </p:blipFill>
        <p:spPr bwMode="auto">
          <a:xfrm>
            <a:off x="9763125" y="3990975"/>
            <a:ext cx="2194560" cy="258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81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08441">
            <a:off x="9999432" y="666300"/>
            <a:ext cx="1723475" cy="17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5BBBCA"/>
            </a:gs>
            <a:gs pos="2300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52500" y="115252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085976" y="571891"/>
            <a:ext cx="943927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1000"/>
              </a:lnSpc>
              <a:spcAft>
                <a:spcPts val="800"/>
              </a:spcAft>
            </a:pPr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hu-H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" y="3708443"/>
            <a:ext cx="2928938" cy="292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églalap 2"/>
          <p:cNvSpPr/>
          <p:nvPr/>
        </p:nvSpPr>
        <p:spPr>
          <a:xfrm>
            <a:off x="3448049" y="571891"/>
            <a:ext cx="8220075" cy="611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Mindig büszke vagyok a tanítványaimra. Az életben szépen megállják a helyüket, a legtöbben el tudták érni a kitűzött céljaikat, remek eredményeket tudhatnak magukénak. Igyekszem nyomon követni a későbbi sorsukat is. </a:t>
            </a:r>
            <a:endParaRPr lang="hu-H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Hiszem, hogy érdemes nagyobb tudással „megkínálni” a kíváncsi gyermekeket; aki pedig csöppnyit lassabban tud haladni, türelmesen meg kell várni, amíg szárnyalhat. A napi szakmai munkámat is így végzem. Fontosnak tartom </a:t>
            </a:r>
            <a:r>
              <a:rPr lang="hu-H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gyermeklélekhez hajlást, a szakmaiságot, a következetességet, a rendszemléletet, a példamutatást, a szeretetteljes, közvetlen, </a:t>
            </a:r>
            <a:r>
              <a:rPr lang="hu-H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vidám, nyílt </a:t>
            </a: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légkört, a </a:t>
            </a:r>
            <a:r>
              <a:rPr lang="hu-H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fejlődést </a:t>
            </a: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az értékteremtést. Az életfogytig tartó tanulás híve vagyok, </a:t>
            </a:r>
            <a:r>
              <a:rPr lang="hu-H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nyitott </a:t>
            </a: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új </a:t>
            </a:r>
            <a:r>
              <a:rPr lang="hu-H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lehetőségek </a:t>
            </a:r>
            <a:r>
              <a:rPr lang="hu-H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iránt</a:t>
            </a:r>
            <a:r>
              <a:rPr lang="hu-H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hu-H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9087" y="666984"/>
            <a:ext cx="2814638" cy="28315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1600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 gyermek olyan, mint egy pillangó a szélben.</a:t>
            </a:r>
          </a:p>
          <a:p>
            <a:r>
              <a:rPr lang="hu-HU" sz="1600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Néhány magasabbra tud repülni, mint mások, de mindegyik a legjobb tudása szerint repül.</a:t>
            </a:r>
          </a:p>
          <a:p>
            <a:r>
              <a:rPr lang="hu-HU" sz="1600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Miért is hasonlítanád össze őket?</a:t>
            </a:r>
          </a:p>
          <a:p>
            <a:r>
              <a:rPr lang="hu-HU" sz="1600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Mindegyik más.</a:t>
            </a:r>
          </a:p>
          <a:p>
            <a:r>
              <a:rPr lang="hu-HU" sz="1600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Mindegyik különleges.</a:t>
            </a:r>
          </a:p>
          <a:p>
            <a:r>
              <a:rPr lang="hu-HU" sz="1600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Mindegyik gyönyörű."</a:t>
            </a:r>
            <a:endParaRPr lang="hu-HU" sz="1600" b="0" i="1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9159335">
            <a:off x="2465896" y="2624409"/>
            <a:ext cx="812447" cy="812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5604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5BBBCA"/>
            </a:gs>
            <a:gs pos="2300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/>
          <a:srcRect l="16566" t="20296" r="4057" b="708"/>
          <a:stretch/>
        </p:blipFill>
        <p:spPr>
          <a:xfrm>
            <a:off x="7624107" y="1986604"/>
            <a:ext cx="1485900" cy="19716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58" y="317561"/>
            <a:ext cx="2057497" cy="1541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2616" t="-1" r="5141" b="2804"/>
          <a:stretch/>
        </p:blipFill>
        <p:spPr>
          <a:xfrm>
            <a:off x="276225" y="323852"/>
            <a:ext cx="2949817" cy="2324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097" y="1327790"/>
            <a:ext cx="3226473" cy="24198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" y="3486149"/>
            <a:ext cx="4657727" cy="3105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355" y="4107440"/>
            <a:ext cx="4007645" cy="2671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/>
          <a:srcRect l="513" t="33173" r="24147" b="1442"/>
          <a:stretch/>
        </p:blipFill>
        <p:spPr>
          <a:xfrm>
            <a:off x="9017805" y="323852"/>
            <a:ext cx="3042903" cy="3676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3733" t="4149" r="8914" b="4874"/>
          <a:stretch/>
        </p:blipFill>
        <p:spPr>
          <a:xfrm>
            <a:off x="276225" y="1986406"/>
            <a:ext cx="4762500" cy="1761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24345" t="27715" r="25250" b="7810"/>
          <a:stretch/>
        </p:blipFill>
        <p:spPr>
          <a:xfrm>
            <a:off x="4908815" y="3427303"/>
            <a:ext cx="3221356" cy="27463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9970" y="5147313"/>
            <a:ext cx="2447835" cy="1631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2"/>
          <a:srcRect l="2604" t="21945"/>
          <a:stretch/>
        </p:blipFill>
        <p:spPr>
          <a:xfrm>
            <a:off x="6199599" y="317561"/>
            <a:ext cx="2736210" cy="1644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Szövegdoboz 17"/>
          <p:cNvSpPr txBox="1"/>
          <p:nvPr/>
        </p:nvSpPr>
        <p:spPr>
          <a:xfrm>
            <a:off x="4933952" y="-6663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PILLANATKÉPEK</a:t>
            </a:r>
            <a:endParaRPr lang="hu-HU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6415333" y="1139887"/>
            <a:ext cx="208320" cy="4571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7039833" y="864783"/>
            <a:ext cx="307753" cy="14945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/>
          <p:cNvSpPr/>
          <p:nvPr/>
        </p:nvSpPr>
        <p:spPr>
          <a:xfrm>
            <a:off x="7381289" y="615113"/>
            <a:ext cx="191322" cy="855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/>
          <p:cNvSpPr/>
          <p:nvPr/>
        </p:nvSpPr>
        <p:spPr>
          <a:xfrm>
            <a:off x="6319672" y="726107"/>
            <a:ext cx="191322" cy="855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7198588" y="1342569"/>
            <a:ext cx="249615" cy="15492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7904480" y="1605082"/>
            <a:ext cx="221708" cy="19361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8299728" y="1425604"/>
            <a:ext cx="291824" cy="2452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/>
          <p:cNvSpPr/>
          <p:nvPr/>
        </p:nvSpPr>
        <p:spPr>
          <a:xfrm flipV="1">
            <a:off x="7778835" y="820530"/>
            <a:ext cx="221708" cy="15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27"/>
          <p:cNvSpPr/>
          <p:nvPr/>
        </p:nvSpPr>
        <p:spPr>
          <a:xfrm>
            <a:off x="8131980" y="700761"/>
            <a:ext cx="299811" cy="11976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Ellipszis 28"/>
          <p:cNvSpPr/>
          <p:nvPr/>
        </p:nvSpPr>
        <p:spPr>
          <a:xfrm flipV="1">
            <a:off x="6821920" y="611051"/>
            <a:ext cx="177005" cy="457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Ellipszis 29"/>
          <p:cNvSpPr/>
          <p:nvPr/>
        </p:nvSpPr>
        <p:spPr>
          <a:xfrm>
            <a:off x="6954207" y="444880"/>
            <a:ext cx="105890" cy="1417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Ellipszis 30"/>
          <p:cNvSpPr/>
          <p:nvPr/>
        </p:nvSpPr>
        <p:spPr>
          <a:xfrm>
            <a:off x="7142093" y="537885"/>
            <a:ext cx="149935" cy="11966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/>
          <p:cNvSpPr/>
          <p:nvPr/>
        </p:nvSpPr>
        <p:spPr>
          <a:xfrm>
            <a:off x="6780107" y="1496909"/>
            <a:ext cx="229782" cy="5132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/>
          <p:cNvSpPr/>
          <p:nvPr/>
        </p:nvSpPr>
        <p:spPr>
          <a:xfrm>
            <a:off x="6887135" y="345324"/>
            <a:ext cx="122754" cy="546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/>
          <p:cNvSpPr/>
          <p:nvPr/>
        </p:nvSpPr>
        <p:spPr>
          <a:xfrm>
            <a:off x="9256204" y="917424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10051106" y="1023418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/>
          <p:cNvSpPr/>
          <p:nvPr/>
        </p:nvSpPr>
        <p:spPr>
          <a:xfrm>
            <a:off x="9417828" y="1440815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/>
          <p:nvPr/>
        </p:nvSpPr>
        <p:spPr>
          <a:xfrm>
            <a:off x="10443928" y="1246909"/>
            <a:ext cx="287803" cy="1624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10731731" y="896730"/>
            <a:ext cx="205125" cy="1839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/>
          <p:cNvSpPr/>
          <p:nvPr/>
        </p:nvSpPr>
        <p:spPr>
          <a:xfrm>
            <a:off x="11388863" y="972930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/>
          <p:cNvSpPr/>
          <p:nvPr/>
        </p:nvSpPr>
        <p:spPr>
          <a:xfrm>
            <a:off x="11293211" y="1366223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/>
          <p:cNvSpPr/>
          <p:nvPr/>
        </p:nvSpPr>
        <p:spPr>
          <a:xfrm>
            <a:off x="1943774" y="4660922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/>
          <p:cNvSpPr/>
          <p:nvPr/>
        </p:nvSpPr>
        <p:spPr>
          <a:xfrm>
            <a:off x="2669850" y="4585843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/>
          <p:cNvSpPr/>
          <p:nvPr/>
        </p:nvSpPr>
        <p:spPr>
          <a:xfrm>
            <a:off x="3249708" y="4591473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7494912" y="4360557"/>
            <a:ext cx="191303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7532382" y="2096534"/>
            <a:ext cx="187375" cy="16323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6"/>
          <p:cNvSpPr/>
          <p:nvPr/>
        </p:nvSpPr>
        <p:spPr>
          <a:xfrm>
            <a:off x="6722372" y="2769003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/>
          <p:cNvSpPr/>
          <p:nvPr/>
        </p:nvSpPr>
        <p:spPr>
          <a:xfrm>
            <a:off x="5336527" y="2429557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8"/>
          <p:cNvSpPr/>
          <p:nvPr/>
        </p:nvSpPr>
        <p:spPr>
          <a:xfrm>
            <a:off x="7081515" y="2231754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/>
          <p:cNvSpPr/>
          <p:nvPr/>
        </p:nvSpPr>
        <p:spPr>
          <a:xfrm>
            <a:off x="6761501" y="2207745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Ellipszis 50"/>
          <p:cNvSpPr/>
          <p:nvPr/>
        </p:nvSpPr>
        <p:spPr>
          <a:xfrm>
            <a:off x="5390289" y="2098638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51"/>
          <p:cNvSpPr/>
          <p:nvPr/>
        </p:nvSpPr>
        <p:spPr>
          <a:xfrm>
            <a:off x="6251334" y="278453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Ellipszis 52"/>
          <p:cNvSpPr/>
          <p:nvPr/>
        </p:nvSpPr>
        <p:spPr>
          <a:xfrm>
            <a:off x="6639990" y="2065376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Ellipszis 53"/>
          <p:cNvSpPr/>
          <p:nvPr/>
        </p:nvSpPr>
        <p:spPr>
          <a:xfrm>
            <a:off x="5860759" y="278453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Ellipszis 54"/>
          <p:cNvSpPr/>
          <p:nvPr/>
        </p:nvSpPr>
        <p:spPr>
          <a:xfrm>
            <a:off x="6237290" y="2269048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Ellipszis 55"/>
          <p:cNvSpPr/>
          <p:nvPr/>
        </p:nvSpPr>
        <p:spPr>
          <a:xfrm>
            <a:off x="5065191" y="2893865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Ellipszis 56"/>
          <p:cNvSpPr/>
          <p:nvPr/>
        </p:nvSpPr>
        <p:spPr>
          <a:xfrm>
            <a:off x="1032540" y="4712925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Ellipszis 57"/>
          <p:cNvSpPr/>
          <p:nvPr/>
        </p:nvSpPr>
        <p:spPr>
          <a:xfrm>
            <a:off x="2977832" y="2560459"/>
            <a:ext cx="164764" cy="9441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Ellipszis 58"/>
          <p:cNvSpPr/>
          <p:nvPr/>
        </p:nvSpPr>
        <p:spPr>
          <a:xfrm>
            <a:off x="6548266" y="223127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59"/>
          <p:cNvSpPr/>
          <p:nvPr/>
        </p:nvSpPr>
        <p:spPr>
          <a:xfrm>
            <a:off x="6417413" y="2157503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Ellipszis 60"/>
          <p:cNvSpPr/>
          <p:nvPr/>
        </p:nvSpPr>
        <p:spPr>
          <a:xfrm>
            <a:off x="5661073" y="2212543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Ellipszis 61"/>
          <p:cNvSpPr/>
          <p:nvPr/>
        </p:nvSpPr>
        <p:spPr>
          <a:xfrm>
            <a:off x="5178303" y="2265534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Ellipszis 62"/>
          <p:cNvSpPr/>
          <p:nvPr/>
        </p:nvSpPr>
        <p:spPr>
          <a:xfrm>
            <a:off x="5628134" y="274852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Ellipszis 63"/>
          <p:cNvSpPr/>
          <p:nvPr/>
        </p:nvSpPr>
        <p:spPr>
          <a:xfrm>
            <a:off x="5932635" y="2190376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Ellipszis 64"/>
          <p:cNvSpPr/>
          <p:nvPr/>
        </p:nvSpPr>
        <p:spPr>
          <a:xfrm>
            <a:off x="6117217" y="289857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Ellipszis 65"/>
          <p:cNvSpPr/>
          <p:nvPr/>
        </p:nvSpPr>
        <p:spPr>
          <a:xfrm>
            <a:off x="3824924" y="2681054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Ellipszis 66"/>
          <p:cNvSpPr/>
          <p:nvPr/>
        </p:nvSpPr>
        <p:spPr>
          <a:xfrm>
            <a:off x="3500605" y="260369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Ellipszis 67"/>
          <p:cNvSpPr/>
          <p:nvPr/>
        </p:nvSpPr>
        <p:spPr>
          <a:xfrm>
            <a:off x="4216119" y="258279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Ellipszis 68"/>
          <p:cNvSpPr/>
          <p:nvPr/>
        </p:nvSpPr>
        <p:spPr>
          <a:xfrm>
            <a:off x="4730613" y="2628397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Ellipszis 69"/>
          <p:cNvSpPr/>
          <p:nvPr/>
        </p:nvSpPr>
        <p:spPr>
          <a:xfrm>
            <a:off x="4405232" y="2753327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Ellipszis 70"/>
          <p:cNvSpPr/>
          <p:nvPr/>
        </p:nvSpPr>
        <p:spPr>
          <a:xfrm>
            <a:off x="1426342" y="2604236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Ellipszis 71"/>
          <p:cNvSpPr/>
          <p:nvPr/>
        </p:nvSpPr>
        <p:spPr>
          <a:xfrm>
            <a:off x="3217257" y="2681054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Ellipszis 72"/>
          <p:cNvSpPr/>
          <p:nvPr/>
        </p:nvSpPr>
        <p:spPr>
          <a:xfrm>
            <a:off x="2487533" y="245610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Ellipszis 73"/>
          <p:cNvSpPr/>
          <p:nvPr/>
        </p:nvSpPr>
        <p:spPr>
          <a:xfrm>
            <a:off x="2683119" y="2728195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5" name="Ellipszis 74"/>
          <p:cNvSpPr/>
          <p:nvPr/>
        </p:nvSpPr>
        <p:spPr>
          <a:xfrm>
            <a:off x="1737516" y="262359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Ellipszis 75"/>
          <p:cNvSpPr/>
          <p:nvPr/>
        </p:nvSpPr>
        <p:spPr>
          <a:xfrm>
            <a:off x="2270242" y="258279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Ellipszis 76"/>
          <p:cNvSpPr/>
          <p:nvPr/>
        </p:nvSpPr>
        <p:spPr>
          <a:xfrm>
            <a:off x="1122335" y="262359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Ellipszis 77"/>
          <p:cNvSpPr/>
          <p:nvPr/>
        </p:nvSpPr>
        <p:spPr>
          <a:xfrm>
            <a:off x="764326" y="258279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Ellipszis 78"/>
          <p:cNvSpPr/>
          <p:nvPr/>
        </p:nvSpPr>
        <p:spPr>
          <a:xfrm>
            <a:off x="465176" y="2583818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Ellipszis 79"/>
          <p:cNvSpPr/>
          <p:nvPr/>
        </p:nvSpPr>
        <p:spPr>
          <a:xfrm>
            <a:off x="1294265" y="107001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Ellipszis 80"/>
          <p:cNvSpPr/>
          <p:nvPr/>
        </p:nvSpPr>
        <p:spPr>
          <a:xfrm>
            <a:off x="1728275" y="1047628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Ellipszis 81"/>
          <p:cNvSpPr/>
          <p:nvPr/>
        </p:nvSpPr>
        <p:spPr>
          <a:xfrm>
            <a:off x="426620" y="1114321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3" name="Ellipszis 82"/>
          <p:cNvSpPr/>
          <p:nvPr/>
        </p:nvSpPr>
        <p:spPr>
          <a:xfrm>
            <a:off x="805164" y="1007847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Ellipszis 83"/>
          <p:cNvSpPr/>
          <p:nvPr/>
        </p:nvSpPr>
        <p:spPr>
          <a:xfrm>
            <a:off x="1073261" y="1032705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Ellipszis 84"/>
          <p:cNvSpPr/>
          <p:nvPr/>
        </p:nvSpPr>
        <p:spPr>
          <a:xfrm>
            <a:off x="1464548" y="1017273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Ellipszis 85"/>
          <p:cNvSpPr/>
          <p:nvPr/>
        </p:nvSpPr>
        <p:spPr>
          <a:xfrm>
            <a:off x="1204717" y="456835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Ellipszis 86"/>
          <p:cNvSpPr/>
          <p:nvPr/>
        </p:nvSpPr>
        <p:spPr>
          <a:xfrm>
            <a:off x="764326" y="4824153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Ellipszis 87"/>
          <p:cNvSpPr/>
          <p:nvPr/>
        </p:nvSpPr>
        <p:spPr>
          <a:xfrm>
            <a:off x="389769" y="4639959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Ellipszis 88"/>
          <p:cNvSpPr/>
          <p:nvPr/>
        </p:nvSpPr>
        <p:spPr>
          <a:xfrm>
            <a:off x="4647198" y="4773766"/>
            <a:ext cx="164764" cy="816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4348" y="5071934"/>
            <a:ext cx="2566032" cy="1710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0" name="Ellipszis 89"/>
          <p:cNvSpPr/>
          <p:nvPr/>
        </p:nvSpPr>
        <p:spPr>
          <a:xfrm>
            <a:off x="5952453" y="5739417"/>
            <a:ext cx="144946" cy="4571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4369" y="5620200"/>
            <a:ext cx="146317" cy="42676"/>
          </a:xfrm>
          <a:prstGeom prst="rect">
            <a:avLst/>
          </a:prstGeom>
        </p:spPr>
      </p:pic>
      <p:pic>
        <p:nvPicPr>
          <p:cNvPr id="19" name="Kép 18" descr="Happy smile face emoticon on white background Vector Image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63" b="833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70" b="7370"/>
          <a:stretch/>
        </p:blipFill>
        <p:spPr bwMode="auto">
          <a:xfrm>
            <a:off x="4958455" y="143877"/>
            <a:ext cx="1419648" cy="1388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478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4" y="193066"/>
            <a:ext cx="4942936" cy="666493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75460" y="1709651"/>
            <a:ext cx="668954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b="1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Legyél bátor!</a:t>
            </a:r>
            <a:endParaRPr lang="hu-HU" sz="11500" b="1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-614270" y="-276834"/>
            <a:ext cx="4114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dirty="0" smtClean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2302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999" y="258636"/>
            <a:ext cx="5969001" cy="633225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0" y="556093"/>
            <a:ext cx="5761219" cy="384081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68400" y="257810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VÁRLAK! </a:t>
            </a:r>
            <a:r>
              <a:rPr lang="hu-HU" sz="6000" dirty="0" smtClean="0">
                <a:solidFill>
                  <a:schemeClr val="accent1"/>
                </a:solidFill>
                <a:latin typeface="Algerian" panose="04020705040A02060702" pitchFamily="82" charset="0"/>
                <a:sym typeface="Wingdings" panose="05000000000000000000" pitchFamily="2" charset="2"/>
              </a:rPr>
              <a:t></a:t>
            </a:r>
            <a:endParaRPr lang="hu-HU" sz="6000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09730" y="4314216"/>
            <a:ext cx="4114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dirty="0">
                <a:solidFill>
                  <a:schemeClr val="tx2"/>
                </a:solidFill>
                <a:latin typeface="Algerian" panose="04020705040A02060702" pitchFamily="82" charset="0"/>
              </a:rPr>
              <a:t>2</a:t>
            </a:r>
            <a:r>
              <a:rPr lang="hu-HU" sz="11500" dirty="0" smtClean="0">
                <a:solidFill>
                  <a:schemeClr val="tx2"/>
                </a:solidFill>
                <a:latin typeface="Algerian" panose="04020705040A02060702" pitchFamily="8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46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242024"/>
            <a:ext cx="8432800" cy="6453399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-642845" y="2294916"/>
            <a:ext cx="4114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500" dirty="0">
                <a:solidFill>
                  <a:srgbClr val="FF0000"/>
                </a:solidFill>
                <a:latin typeface="Algerian" panose="04020705040A02060702" pitchFamily="82" charset="0"/>
              </a:rPr>
              <a:t>3</a:t>
            </a:r>
            <a:r>
              <a:rPr lang="hu-HU" sz="115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8742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TM03457510[[fn=Szappan]]</Template>
  <TotalTime>588</TotalTime>
  <Words>208</Words>
  <Application>Microsoft Office PowerPoint</Application>
  <PresentationFormat>Szélesvásznú</PresentationFormat>
  <Paragraphs>43</Paragraphs>
  <Slides>14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Algerian</vt:lpstr>
      <vt:lpstr>Calibri</vt:lpstr>
      <vt:lpstr>Century Gothic</vt:lpstr>
      <vt:lpstr>Garamond</vt:lpstr>
      <vt:lpstr>Times New Roman</vt:lpstr>
      <vt:lpstr>Wingdings</vt:lpstr>
      <vt:lpstr>Szappan</vt:lpstr>
      <vt:lpstr>ISKOLÁBA KÉSZÜLŐKNEK</vt:lpstr>
      <vt:lpstr>BEMUTATKOZÁS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Beiratkozás</vt:lpstr>
      <vt:lpstr> SZERETETTEL Várom a kis elsősöket!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ISKOLÁBA KÉSZÜLŐKNEK</dc:title>
  <dc:creator>Vargáné Gáspár Zita</dc:creator>
  <cp:lastModifiedBy>LENOVO</cp:lastModifiedBy>
  <cp:revision>36</cp:revision>
  <dcterms:created xsi:type="dcterms:W3CDTF">2022-02-25T17:27:30Z</dcterms:created>
  <dcterms:modified xsi:type="dcterms:W3CDTF">2025-10-07T16:42:07Z</dcterms:modified>
</cp:coreProperties>
</file>