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2F5C8A-5A39-4F6E-BC38-683B90968C16}" v="1045" dt="2021-04-18T11:43:38.613"/>
    <p1510:client id="{541949C3-8D3A-4C0C-8729-6C568A13248D}" v="955" dt="2021-04-18T12:53:17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61AC6C-3432-4530-BFAD-1C4A674C39A4}" type="doc">
      <dgm:prSet loTypeId="urn:microsoft.com/office/officeart/2005/8/layout/hierarchy3" loCatId="hierarchy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FB345B23-50C3-4DDA-B9B5-6E46BE737201}">
      <dgm:prSet/>
      <dgm:spPr/>
      <dgm:t>
        <a:bodyPr/>
        <a:lstStyle/>
        <a:p>
          <a:r>
            <a:rPr lang="hu-HU"/>
            <a:t>Nejlonzacskó helyett használjunk papírzacskót, és bevásárláshoz többször használható bevásárlótáskát vigyünk.</a:t>
          </a:r>
          <a:endParaRPr lang="en-US"/>
        </a:p>
      </dgm:t>
    </dgm:pt>
    <dgm:pt modelId="{FFC9D389-D598-4C5A-9E4C-75CF756B6AB8}" type="parTrans" cxnId="{BA5510E1-774D-4C39-8C43-44655E4C4188}">
      <dgm:prSet/>
      <dgm:spPr/>
      <dgm:t>
        <a:bodyPr/>
        <a:lstStyle/>
        <a:p>
          <a:endParaRPr lang="en-US"/>
        </a:p>
      </dgm:t>
    </dgm:pt>
    <dgm:pt modelId="{36B21E50-0139-48AD-8618-A86C6575EAA9}" type="sibTrans" cxnId="{BA5510E1-774D-4C39-8C43-44655E4C4188}">
      <dgm:prSet/>
      <dgm:spPr/>
      <dgm:t>
        <a:bodyPr/>
        <a:lstStyle/>
        <a:p>
          <a:endParaRPr lang="en-US"/>
        </a:p>
      </dgm:t>
    </dgm:pt>
    <dgm:pt modelId="{12ED571A-5D9F-44C0-87DE-621D22E1373A}">
      <dgm:prSet/>
      <dgm:spPr/>
      <dgm:t>
        <a:bodyPr/>
        <a:lstStyle/>
        <a:p>
          <a:r>
            <a:rPr lang="hu-HU"/>
            <a:t>Ne szemeteljünk.</a:t>
          </a:r>
          <a:endParaRPr lang="en-US"/>
        </a:p>
      </dgm:t>
    </dgm:pt>
    <dgm:pt modelId="{3DEE1CBB-7B41-4D8C-93DF-12D13BD6F982}" type="parTrans" cxnId="{AC0C69C9-94EA-46EB-8E52-F36752AF3AF7}">
      <dgm:prSet/>
      <dgm:spPr/>
      <dgm:t>
        <a:bodyPr/>
        <a:lstStyle/>
        <a:p>
          <a:endParaRPr lang="en-US"/>
        </a:p>
      </dgm:t>
    </dgm:pt>
    <dgm:pt modelId="{6810A514-5264-471A-A00C-C92B18218864}" type="sibTrans" cxnId="{AC0C69C9-94EA-46EB-8E52-F36752AF3AF7}">
      <dgm:prSet/>
      <dgm:spPr/>
      <dgm:t>
        <a:bodyPr/>
        <a:lstStyle/>
        <a:p>
          <a:endParaRPr lang="en-US"/>
        </a:p>
      </dgm:t>
    </dgm:pt>
    <dgm:pt modelId="{A605F244-A457-4263-9256-DC0D6C975FA4}" type="pres">
      <dgm:prSet presAssocID="{2461AC6C-3432-4530-BFAD-1C4A674C39A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14A2567-8457-4245-8867-85FE05F1D036}" type="pres">
      <dgm:prSet presAssocID="{FB345B23-50C3-4DDA-B9B5-6E46BE737201}" presName="root" presStyleCnt="0"/>
      <dgm:spPr/>
    </dgm:pt>
    <dgm:pt modelId="{2E3A79E1-73B7-4E14-8158-D26E6BC77597}" type="pres">
      <dgm:prSet presAssocID="{FB345B23-50C3-4DDA-B9B5-6E46BE737201}" presName="rootComposite" presStyleCnt="0"/>
      <dgm:spPr/>
    </dgm:pt>
    <dgm:pt modelId="{E26D0DE6-2448-432B-BEDA-5DA2E1371E0F}" type="pres">
      <dgm:prSet presAssocID="{FB345B23-50C3-4DDA-B9B5-6E46BE737201}" presName="rootText" presStyleLbl="node1" presStyleIdx="0" presStyleCnt="2"/>
      <dgm:spPr/>
    </dgm:pt>
    <dgm:pt modelId="{AAF61DF7-395B-4F76-87C3-C119A055EFDA}" type="pres">
      <dgm:prSet presAssocID="{FB345B23-50C3-4DDA-B9B5-6E46BE737201}" presName="rootConnector" presStyleLbl="node1" presStyleIdx="0" presStyleCnt="2"/>
      <dgm:spPr/>
    </dgm:pt>
    <dgm:pt modelId="{F2EA0DC1-CF85-47A4-B957-437D1CC53551}" type="pres">
      <dgm:prSet presAssocID="{FB345B23-50C3-4DDA-B9B5-6E46BE737201}" presName="childShape" presStyleCnt="0"/>
      <dgm:spPr/>
    </dgm:pt>
    <dgm:pt modelId="{C7F7C25C-8506-468F-BC2D-DEE9258ACF8C}" type="pres">
      <dgm:prSet presAssocID="{12ED571A-5D9F-44C0-87DE-621D22E1373A}" presName="root" presStyleCnt="0"/>
      <dgm:spPr/>
    </dgm:pt>
    <dgm:pt modelId="{449D089B-8F14-4508-A407-D425F749246D}" type="pres">
      <dgm:prSet presAssocID="{12ED571A-5D9F-44C0-87DE-621D22E1373A}" presName="rootComposite" presStyleCnt="0"/>
      <dgm:spPr/>
    </dgm:pt>
    <dgm:pt modelId="{9B85ED3C-577E-4CCB-971E-07C13266E28F}" type="pres">
      <dgm:prSet presAssocID="{12ED571A-5D9F-44C0-87DE-621D22E1373A}" presName="rootText" presStyleLbl="node1" presStyleIdx="1" presStyleCnt="2"/>
      <dgm:spPr/>
    </dgm:pt>
    <dgm:pt modelId="{A0911924-C95D-4CB2-936C-2029CEEFF33D}" type="pres">
      <dgm:prSet presAssocID="{12ED571A-5D9F-44C0-87DE-621D22E1373A}" presName="rootConnector" presStyleLbl="node1" presStyleIdx="1" presStyleCnt="2"/>
      <dgm:spPr/>
    </dgm:pt>
    <dgm:pt modelId="{840503CE-F8AB-454E-AB73-D87E47058FAE}" type="pres">
      <dgm:prSet presAssocID="{12ED571A-5D9F-44C0-87DE-621D22E1373A}" presName="childShape" presStyleCnt="0"/>
      <dgm:spPr/>
    </dgm:pt>
  </dgm:ptLst>
  <dgm:cxnLst>
    <dgm:cxn modelId="{4CB62E07-024D-4BB1-B2BF-6ABEAAED84A7}" type="presOf" srcId="{12ED571A-5D9F-44C0-87DE-621D22E1373A}" destId="{9B85ED3C-577E-4CCB-971E-07C13266E28F}" srcOrd="0" destOrd="0" presId="urn:microsoft.com/office/officeart/2005/8/layout/hierarchy3"/>
    <dgm:cxn modelId="{E12FA026-90AE-484A-AD84-111F8E072FAA}" type="presOf" srcId="{FB345B23-50C3-4DDA-B9B5-6E46BE737201}" destId="{E26D0DE6-2448-432B-BEDA-5DA2E1371E0F}" srcOrd="0" destOrd="0" presId="urn:microsoft.com/office/officeart/2005/8/layout/hierarchy3"/>
    <dgm:cxn modelId="{74CD8A45-C87B-42BD-8EF7-85F56E2E0497}" type="presOf" srcId="{12ED571A-5D9F-44C0-87DE-621D22E1373A}" destId="{A0911924-C95D-4CB2-936C-2029CEEFF33D}" srcOrd="1" destOrd="0" presId="urn:microsoft.com/office/officeart/2005/8/layout/hierarchy3"/>
    <dgm:cxn modelId="{DE99C99B-2CED-4EDF-AD71-22D4B8AC6F79}" type="presOf" srcId="{2461AC6C-3432-4530-BFAD-1C4A674C39A4}" destId="{A605F244-A457-4263-9256-DC0D6C975FA4}" srcOrd="0" destOrd="0" presId="urn:microsoft.com/office/officeart/2005/8/layout/hierarchy3"/>
    <dgm:cxn modelId="{AC0C69C9-94EA-46EB-8E52-F36752AF3AF7}" srcId="{2461AC6C-3432-4530-BFAD-1C4A674C39A4}" destId="{12ED571A-5D9F-44C0-87DE-621D22E1373A}" srcOrd="1" destOrd="0" parTransId="{3DEE1CBB-7B41-4D8C-93DF-12D13BD6F982}" sibTransId="{6810A514-5264-471A-A00C-C92B18218864}"/>
    <dgm:cxn modelId="{C460B9D0-9070-40F4-B234-47174ABFE791}" type="presOf" srcId="{FB345B23-50C3-4DDA-B9B5-6E46BE737201}" destId="{AAF61DF7-395B-4F76-87C3-C119A055EFDA}" srcOrd="1" destOrd="0" presId="urn:microsoft.com/office/officeart/2005/8/layout/hierarchy3"/>
    <dgm:cxn modelId="{BA5510E1-774D-4C39-8C43-44655E4C4188}" srcId="{2461AC6C-3432-4530-BFAD-1C4A674C39A4}" destId="{FB345B23-50C3-4DDA-B9B5-6E46BE737201}" srcOrd="0" destOrd="0" parTransId="{FFC9D389-D598-4C5A-9E4C-75CF756B6AB8}" sibTransId="{36B21E50-0139-48AD-8618-A86C6575EAA9}"/>
    <dgm:cxn modelId="{EF5A59B0-03AC-4218-8147-836F8FBC097A}" type="presParOf" srcId="{A605F244-A457-4263-9256-DC0D6C975FA4}" destId="{114A2567-8457-4245-8867-85FE05F1D036}" srcOrd="0" destOrd="0" presId="urn:microsoft.com/office/officeart/2005/8/layout/hierarchy3"/>
    <dgm:cxn modelId="{FCDAB289-918F-4491-AAD2-7B2F7FEDD909}" type="presParOf" srcId="{114A2567-8457-4245-8867-85FE05F1D036}" destId="{2E3A79E1-73B7-4E14-8158-D26E6BC77597}" srcOrd="0" destOrd="0" presId="urn:microsoft.com/office/officeart/2005/8/layout/hierarchy3"/>
    <dgm:cxn modelId="{0259F276-1B9F-4D73-A24B-FE54E1E27762}" type="presParOf" srcId="{2E3A79E1-73B7-4E14-8158-D26E6BC77597}" destId="{E26D0DE6-2448-432B-BEDA-5DA2E1371E0F}" srcOrd="0" destOrd="0" presId="urn:microsoft.com/office/officeart/2005/8/layout/hierarchy3"/>
    <dgm:cxn modelId="{6A1AD687-9B40-4E34-BC2A-AF388DD86D77}" type="presParOf" srcId="{2E3A79E1-73B7-4E14-8158-D26E6BC77597}" destId="{AAF61DF7-395B-4F76-87C3-C119A055EFDA}" srcOrd="1" destOrd="0" presId="urn:microsoft.com/office/officeart/2005/8/layout/hierarchy3"/>
    <dgm:cxn modelId="{8D17E39A-D495-42EF-B8B7-3D4D567256B9}" type="presParOf" srcId="{114A2567-8457-4245-8867-85FE05F1D036}" destId="{F2EA0DC1-CF85-47A4-B957-437D1CC53551}" srcOrd="1" destOrd="0" presId="urn:microsoft.com/office/officeart/2005/8/layout/hierarchy3"/>
    <dgm:cxn modelId="{D94A6984-3957-42BF-9874-EC4FAC7E3162}" type="presParOf" srcId="{A605F244-A457-4263-9256-DC0D6C975FA4}" destId="{C7F7C25C-8506-468F-BC2D-DEE9258ACF8C}" srcOrd="1" destOrd="0" presId="urn:microsoft.com/office/officeart/2005/8/layout/hierarchy3"/>
    <dgm:cxn modelId="{C3B3E6C1-E0A7-4858-9257-8316D75732AB}" type="presParOf" srcId="{C7F7C25C-8506-468F-BC2D-DEE9258ACF8C}" destId="{449D089B-8F14-4508-A407-D425F749246D}" srcOrd="0" destOrd="0" presId="urn:microsoft.com/office/officeart/2005/8/layout/hierarchy3"/>
    <dgm:cxn modelId="{3799AC94-0481-4E45-A578-D5CADBE5BA94}" type="presParOf" srcId="{449D089B-8F14-4508-A407-D425F749246D}" destId="{9B85ED3C-577E-4CCB-971E-07C13266E28F}" srcOrd="0" destOrd="0" presId="urn:microsoft.com/office/officeart/2005/8/layout/hierarchy3"/>
    <dgm:cxn modelId="{8A575712-5697-4984-BF83-E1659DE623C3}" type="presParOf" srcId="{449D089B-8F14-4508-A407-D425F749246D}" destId="{A0911924-C95D-4CB2-936C-2029CEEFF33D}" srcOrd="1" destOrd="0" presId="urn:microsoft.com/office/officeart/2005/8/layout/hierarchy3"/>
    <dgm:cxn modelId="{F7B001D8-E727-479C-A0EC-573285794B9B}" type="presParOf" srcId="{C7F7C25C-8506-468F-BC2D-DEE9258ACF8C}" destId="{840503CE-F8AB-454E-AB73-D87E47058FA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D0DE6-2448-432B-BEDA-5DA2E1371E0F}">
      <dsp:nvSpPr>
        <dsp:cNvPr id="0" name=""/>
        <dsp:cNvSpPr/>
      </dsp:nvSpPr>
      <dsp:spPr>
        <a:xfrm>
          <a:off x="863" y="1988556"/>
          <a:ext cx="3144089" cy="157204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/>
            <a:t>Nejlonzacskó helyett használjunk papírzacskót, és bevásárláshoz többször használható bevásárlótáskát vigyünk.</a:t>
          </a:r>
          <a:endParaRPr lang="en-US" sz="2500" kern="1200"/>
        </a:p>
      </dsp:txBody>
      <dsp:txXfrm>
        <a:off x="46907" y="2034600"/>
        <a:ext cx="3052001" cy="1479956"/>
      </dsp:txXfrm>
    </dsp:sp>
    <dsp:sp modelId="{9B85ED3C-577E-4CCB-971E-07C13266E28F}">
      <dsp:nvSpPr>
        <dsp:cNvPr id="0" name=""/>
        <dsp:cNvSpPr/>
      </dsp:nvSpPr>
      <dsp:spPr>
        <a:xfrm>
          <a:off x="3930975" y="1988556"/>
          <a:ext cx="3144089" cy="157204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/>
            <a:t>Ne szemeteljünk.</a:t>
          </a:r>
          <a:endParaRPr lang="en-US" sz="2500" kern="1200"/>
        </a:p>
      </dsp:txBody>
      <dsp:txXfrm>
        <a:off x="3977019" y="2034600"/>
        <a:ext cx="3052001" cy="1479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30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55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6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64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814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87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9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45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7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6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5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3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2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34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Kék Lake a hegyek közepén">
            <a:extLst>
              <a:ext uri="{FF2B5EF4-FFF2-40B4-BE49-F238E27FC236}">
                <a16:creationId xmlns:a16="http://schemas.microsoft.com/office/drawing/2014/main" id="{5893F688-D6E9-41EE-AF28-52E513D0A6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073" r="-1" b="-1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71463" y="1714183"/>
            <a:ext cx="8612038" cy="2473769"/>
          </a:xfrm>
        </p:spPr>
        <p:txBody>
          <a:bodyPr>
            <a:normAutofit/>
          </a:bodyPr>
          <a:lstStyle/>
          <a:p>
            <a:pPr algn="ctr"/>
            <a:r>
              <a:rPr lang="hu-HU">
                <a:ea typeface="Meiryo"/>
              </a:rPr>
              <a:t>Természetismeret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pPr algn="ctr"/>
            <a:r>
              <a:rPr lang="hu-HU" sz="3200">
                <a:ea typeface="Meiryo"/>
              </a:rPr>
              <a:t>Fenntarthatósági témahét</a:t>
            </a:r>
            <a:endParaRPr lang="hu-HU" sz="3200"/>
          </a:p>
        </p:txBody>
      </p:sp>
      <p:sp>
        <p:nvSpPr>
          <p:cNvPr id="50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48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6" name="Rectangle 195">
            <a:extLst>
              <a:ext uri="{FF2B5EF4-FFF2-40B4-BE49-F238E27FC236}">
                <a16:creationId xmlns:a16="http://schemas.microsoft.com/office/drawing/2014/main" id="{AD7D4B0F-05C9-4891-9ACF-CB75D9EC7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543E774-844D-48DD-B6B2-EA611332C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7413" y="5272977"/>
            <a:ext cx="6385905" cy="1401633"/>
          </a:xfrm>
        </p:spPr>
        <p:txBody>
          <a:bodyPr anchor="ctr">
            <a:normAutofit fontScale="90000"/>
          </a:bodyPr>
          <a:lstStyle/>
          <a:p>
            <a:r>
              <a:rPr lang="hu-HU" sz="8000" dirty="0">
                <a:solidFill>
                  <a:srgbClr val="FA69C7"/>
                </a:solidFill>
              </a:rPr>
              <a:t>Globális felmelegedés, természeti katasztrófák</a:t>
            </a:r>
          </a:p>
        </p:txBody>
      </p:sp>
      <p:sp>
        <p:nvSpPr>
          <p:cNvPr id="198" name="Freeform: Shape 197">
            <a:extLst>
              <a:ext uri="{FF2B5EF4-FFF2-40B4-BE49-F238E27FC236}">
                <a16:creationId xmlns:a16="http://schemas.microsoft.com/office/drawing/2014/main" id="{7BE24C53-14CD-41D5-8FA6-4FBCF0A14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98897" cy="6858000"/>
          </a:xfrm>
          <a:custGeom>
            <a:avLst/>
            <a:gdLst>
              <a:gd name="connsiteX0" fmla="*/ 0 w 5098897"/>
              <a:gd name="connsiteY0" fmla="*/ 0 h 6858000"/>
              <a:gd name="connsiteX1" fmla="*/ 373710 w 5098897"/>
              <a:gd name="connsiteY1" fmla="*/ 0 h 6858000"/>
              <a:gd name="connsiteX2" fmla="*/ 1558456 w 5098897"/>
              <a:gd name="connsiteY2" fmla="*/ 0 h 6858000"/>
              <a:gd name="connsiteX3" fmla="*/ 5080755 w 5098897"/>
              <a:gd name="connsiteY3" fmla="*/ 0 h 6858000"/>
              <a:gd name="connsiteX4" fmla="*/ 5071148 w 5098897"/>
              <a:gd name="connsiteY4" fmla="*/ 94743 h 6858000"/>
              <a:gd name="connsiteX5" fmla="*/ 5076199 w 5098897"/>
              <a:gd name="connsiteY5" fmla="*/ 421478 h 6858000"/>
              <a:gd name="connsiteX6" fmla="*/ 5080133 w 5098897"/>
              <a:gd name="connsiteY6" fmla="*/ 811578 h 6858000"/>
              <a:gd name="connsiteX7" fmla="*/ 5060462 w 5098897"/>
              <a:gd name="connsiteY7" fmla="*/ 1112800 h 6858000"/>
              <a:gd name="connsiteX8" fmla="*/ 5088255 w 5098897"/>
              <a:gd name="connsiteY8" fmla="*/ 1795349 h 6858000"/>
              <a:gd name="connsiteX9" fmla="*/ 5086606 w 5098897"/>
              <a:gd name="connsiteY9" fmla="*/ 2325572 h 6858000"/>
              <a:gd name="connsiteX10" fmla="*/ 5077468 w 5098897"/>
              <a:gd name="connsiteY10" fmla="*/ 2782173 h 6858000"/>
              <a:gd name="connsiteX11" fmla="*/ 5082925 w 5098897"/>
              <a:gd name="connsiteY11" fmla="*/ 2983199 h 6858000"/>
              <a:gd name="connsiteX12" fmla="*/ 5069219 w 5098897"/>
              <a:gd name="connsiteY12" fmla="*/ 3528424 h 6858000"/>
              <a:gd name="connsiteX13" fmla="*/ 5079752 w 5098897"/>
              <a:gd name="connsiteY13" fmla="*/ 4333548 h 6858000"/>
              <a:gd name="connsiteX14" fmla="*/ 5078864 w 5098897"/>
              <a:gd name="connsiteY14" fmla="*/ 5023089 h 6858000"/>
              <a:gd name="connsiteX15" fmla="*/ 5083179 w 5098897"/>
              <a:gd name="connsiteY15" fmla="*/ 5248657 h 6858000"/>
              <a:gd name="connsiteX16" fmla="*/ 5083179 w 5098897"/>
              <a:gd name="connsiteY16" fmla="*/ 5462145 h 6858000"/>
              <a:gd name="connsiteX17" fmla="*/ 5045104 w 5098897"/>
              <a:gd name="connsiteY17" fmla="*/ 6116592 h 6858000"/>
              <a:gd name="connsiteX18" fmla="*/ 5060560 w 5098897"/>
              <a:gd name="connsiteY18" fmla="*/ 6703830 h 6858000"/>
              <a:gd name="connsiteX19" fmla="*/ 5078455 w 5098897"/>
              <a:gd name="connsiteY19" fmla="*/ 6858000 h 6858000"/>
              <a:gd name="connsiteX20" fmla="*/ 1558456 w 5098897"/>
              <a:gd name="connsiteY20" fmla="*/ 6858000 h 6858000"/>
              <a:gd name="connsiteX21" fmla="*/ 373710 w 5098897"/>
              <a:gd name="connsiteY21" fmla="*/ 6858000 h 6858000"/>
              <a:gd name="connsiteX22" fmla="*/ 0 w 5098897"/>
              <a:gd name="connsiteY2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098897" h="6858000">
                <a:moveTo>
                  <a:pt x="0" y="0"/>
                </a:moveTo>
                <a:lnTo>
                  <a:pt x="373710" y="0"/>
                </a:lnTo>
                <a:lnTo>
                  <a:pt x="1558456" y="0"/>
                </a:lnTo>
                <a:lnTo>
                  <a:pt x="5080755" y="0"/>
                </a:lnTo>
                <a:lnTo>
                  <a:pt x="5071148" y="94743"/>
                </a:lnTo>
                <a:cubicBezTo>
                  <a:pt x="5064301" y="203476"/>
                  <a:pt x="5068965" y="312476"/>
                  <a:pt x="5076199" y="421478"/>
                </a:cubicBezTo>
                <a:cubicBezTo>
                  <a:pt x="5087025" y="551239"/>
                  <a:pt x="5088345" y="681629"/>
                  <a:pt x="5080133" y="811578"/>
                </a:cubicBezTo>
                <a:cubicBezTo>
                  <a:pt x="5072138" y="911901"/>
                  <a:pt x="5063127" y="1012222"/>
                  <a:pt x="5060462" y="1112800"/>
                </a:cubicBezTo>
                <a:cubicBezTo>
                  <a:pt x="5054115" y="1341673"/>
                  <a:pt x="5073153" y="1568129"/>
                  <a:pt x="5088255" y="1795349"/>
                </a:cubicBezTo>
                <a:cubicBezTo>
                  <a:pt x="5099932" y="1972217"/>
                  <a:pt x="5105389" y="2148830"/>
                  <a:pt x="5086606" y="2325572"/>
                </a:cubicBezTo>
                <a:cubicBezTo>
                  <a:pt x="5070615" y="2477390"/>
                  <a:pt x="5062238" y="2629462"/>
                  <a:pt x="5077468" y="2782173"/>
                </a:cubicBezTo>
                <a:cubicBezTo>
                  <a:pt x="5084194" y="2848928"/>
                  <a:pt x="5091429" y="2916445"/>
                  <a:pt x="5082925" y="2983199"/>
                </a:cubicBezTo>
                <a:cubicBezTo>
                  <a:pt x="5059953" y="3164643"/>
                  <a:pt x="5063508" y="3346598"/>
                  <a:pt x="5069219" y="3528424"/>
                </a:cubicBezTo>
                <a:cubicBezTo>
                  <a:pt x="5077722" y="3796840"/>
                  <a:pt x="5091809" y="4064876"/>
                  <a:pt x="5079752" y="4333548"/>
                </a:cubicBezTo>
                <a:cubicBezTo>
                  <a:pt x="5069472" y="4563183"/>
                  <a:pt x="5086098" y="4793201"/>
                  <a:pt x="5078864" y="5023089"/>
                </a:cubicBezTo>
                <a:cubicBezTo>
                  <a:pt x="5076427" y="5098301"/>
                  <a:pt x="5077874" y="5173586"/>
                  <a:pt x="5083179" y="5248657"/>
                </a:cubicBezTo>
                <a:cubicBezTo>
                  <a:pt x="5089716" y="5319671"/>
                  <a:pt x="5089716" y="5391131"/>
                  <a:pt x="5083179" y="5462145"/>
                </a:cubicBezTo>
                <a:cubicBezTo>
                  <a:pt x="5058684" y="5679573"/>
                  <a:pt x="5048659" y="5898020"/>
                  <a:pt x="5045104" y="6116592"/>
                </a:cubicBezTo>
                <a:cubicBezTo>
                  <a:pt x="5041868" y="6312661"/>
                  <a:pt x="5043486" y="6508657"/>
                  <a:pt x="5060560" y="6703830"/>
                </a:cubicBezTo>
                <a:lnTo>
                  <a:pt x="5078455" y="6858000"/>
                </a:lnTo>
                <a:lnTo>
                  <a:pt x="1558456" y="6858000"/>
                </a:lnTo>
                <a:lnTo>
                  <a:pt x="37371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59" name="Tartalom helye 958">
            <a:extLst>
              <a:ext uri="{FF2B5EF4-FFF2-40B4-BE49-F238E27FC236}">
                <a16:creationId xmlns:a16="http://schemas.microsoft.com/office/drawing/2014/main" id="{3B1979EC-BA40-47B1-A848-740D6ECEB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643467"/>
            <a:ext cx="3840480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dirty="0">
                <a:ea typeface="+mn-lt"/>
                <a:cs typeface="+mn-lt"/>
              </a:rPr>
              <a:t>Mi a megoldás?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u-HU" dirty="0">
                <a:ea typeface="+mn-lt"/>
                <a:cs typeface="+mn-lt"/>
              </a:rPr>
              <a:t>Ne hagyjuk égve a lámpát, ha kimentünk a szobából.</a:t>
            </a:r>
            <a:endParaRPr lang="en-US">
              <a:ea typeface="+mn-lt"/>
              <a:cs typeface="+mn-lt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u-HU" dirty="0">
                <a:ea typeface="+mn-lt"/>
                <a:cs typeface="+mn-lt"/>
              </a:rPr>
              <a:t>Napközben ne kapcsoljunk lámpát, inkább húzzuk ki a függönyt, és akkor elég az a fény, ami bejön az ablakon.</a:t>
            </a:r>
            <a:endParaRPr lang="en-US">
              <a:ea typeface="+mn-lt"/>
              <a:cs typeface="+mn-lt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u-HU" dirty="0">
                <a:ea typeface="+mn-lt"/>
                <a:cs typeface="+mn-lt"/>
              </a:rPr>
              <a:t>Autó helyett közlekedjünk kerékpárral, görkorcsolyával, rollerrel, gördeszkával.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u-HU" dirty="0">
                <a:ea typeface="+mn-lt"/>
                <a:cs typeface="+mn-lt"/>
              </a:rPr>
              <a:t>Ültessünk fákat.</a:t>
            </a:r>
          </a:p>
        </p:txBody>
      </p:sp>
    </p:spTree>
    <p:extLst>
      <p:ext uri="{BB962C8B-B14F-4D97-AF65-F5344CB8AC3E}">
        <p14:creationId xmlns:p14="http://schemas.microsoft.com/office/powerpoint/2010/main" val="740412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6F2CE8D-46B7-459C-8D8F-A4800B0B7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u-HU" sz="5600"/>
              <a:t>Környezetszennyezés</a:t>
            </a: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FEBAAB"/>
          </a:solidFill>
          <a:ln w="38100" cap="rnd">
            <a:solidFill>
              <a:srgbClr val="FEBAA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Kép 19" descr="A képen szöveg, víz látható&#10;&#10;Automatikusan generált leírás">
            <a:extLst>
              <a:ext uri="{FF2B5EF4-FFF2-40B4-BE49-F238E27FC236}">
                <a16:creationId xmlns:a16="http://schemas.microsoft.com/office/drawing/2014/main" id="{328217E7-6C3D-46F6-89AF-9267C153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40" r="1763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graphicFrame>
        <p:nvGraphicFramePr>
          <p:cNvPr id="13" name="Tartalom helye 2">
            <a:extLst>
              <a:ext uri="{FF2B5EF4-FFF2-40B4-BE49-F238E27FC236}">
                <a16:creationId xmlns:a16="http://schemas.microsoft.com/office/drawing/2014/main" id="{17B61733-D75A-4640-AEFB-2D2D4DCB1A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711016"/>
              </p:ext>
            </p:extLst>
          </p:nvPr>
        </p:nvGraphicFramePr>
        <p:xfrm>
          <a:off x="424420" y="2455956"/>
          <a:ext cx="7075928" cy="5549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574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94842B0-684D-44CC-B4BC-D13331CF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05BA252-223F-426C-9252-A3A2DA40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hu-HU" sz="7200"/>
              <a:t>Állatfajok kihalása</a:t>
            </a:r>
          </a:p>
        </p:txBody>
      </p:sp>
      <p:sp>
        <p:nvSpPr>
          <p:cNvPr id="12" name="sketchy rul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0C625"/>
          </a:solidFill>
          <a:ln w="38100" cap="rnd">
            <a:solidFill>
              <a:srgbClr val="C0C62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390516D-7E6E-4396-AE22-141FAF5CC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50" y="2577229"/>
            <a:ext cx="7857857" cy="438963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hu-HU" dirty="0">
                <a:ea typeface="+mn-lt"/>
                <a:cs typeface="+mn-lt"/>
              </a:rPr>
              <a:t>Ötven éven belül eltűnhet a jegesmedvék kétharmada a Földről a globális felmelegedés, az északi sarki jégtakaró vékonyodása következtében. A jegesmedvét a hófödte tájból kivillanó koromfekete orra könnyen elárulja: világos nappal, távcsővel akár tíz kilométer távolságból is megpillanthatjuk. Egy régi eszkimó legenda szerint, amikor a fókák felé lopódzik, orrát a mancsával eltakarja, nehogy leleplezze magát. Ilyen viselkedést azonban sosem sikerült dokumentálni.</a:t>
            </a:r>
          </a:p>
          <a:p>
            <a:r>
              <a:rPr lang="hu-HU" dirty="0">
                <a:ea typeface="+mn-lt"/>
                <a:cs typeface="+mn-lt"/>
              </a:rPr>
              <a:t>A mexikói </a:t>
            </a:r>
            <a:r>
              <a:rPr lang="hu-HU" dirty="0" err="1">
                <a:ea typeface="+mn-lt"/>
                <a:cs typeface="+mn-lt"/>
              </a:rPr>
              <a:t>axolotl</a:t>
            </a:r>
            <a:r>
              <a:rPr lang="hu-HU" dirty="0">
                <a:ea typeface="+mn-lt"/>
                <a:cs typeface="+mn-lt"/>
              </a:rPr>
              <a:t> őshazája Mexikó, lelőhelye </a:t>
            </a:r>
            <a:r>
              <a:rPr lang="hu-HU" dirty="0" err="1">
                <a:ea typeface="+mn-lt"/>
                <a:cs typeface="+mn-lt"/>
              </a:rPr>
              <a:t>Xochimilco</a:t>
            </a:r>
            <a:r>
              <a:rPr lang="hu-HU" dirty="0">
                <a:ea typeface="+mn-lt"/>
                <a:cs typeface="+mn-lt"/>
              </a:rPr>
              <a:t> csatornái, (Mexikóvárostól délre) az itt lévő tavakban nagy mennyiségben megtalálható. Ma már a veszélyeztetett fajok közé soroljuk, azért is, mert különféle laboratóriumi kísérletekhez is használják.</a:t>
            </a:r>
            <a:br>
              <a:rPr lang="en-US" dirty="0"/>
            </a:br>
            <a:endParaRPr lang="en-US"/>
          </a:p>
        </p:txBody>
      </p:sp>
      <p:pic>
        <p:nvPicPr>
          <p:cNvPr id="5" name="Kép 5" descr="A képen sarki, kültéri, emlősök, fa látható&#10;&#10;Automatikusan generált leírás">
            <a:extLst>
              <a:ext uri="{FF2B5EF4-FFF2-40B4-BE49-F238E27FC236}">
                <a16:creationId xmlns:a16="http://schemas.microsoft.com/office/drawing/2014/main" id="{C7E4F473-0018-4F44-96A4-B6512E2BA3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56" r="2207" b="-1"/>
          <a:stretch/>
        </p:blipFill>
        <p:spPr>
          <a:xfrm>
            <a:off x="8156454" y="14372"/>
            <a:ext cx="4035547" cy="4178808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</p:spPr>
      </p:pic>
      <p:pic>
        <p:nvPicPr>
          <p:cNvPr id="4" name="Kép 4" descr="A képen fa, talaj, szalamandra látható&#10;&#10;Automatikusan generált leírás">
            <a:extLst>
              <a:ext uri="{FF2B5EF4-FFF2-40B4-BE49-F238E27FC236}">
                <a16:creationId xmlns:a16="http://schemas.microsoft.com/office/drawing/2014/main" id="{5715111A-FDC1-4955-AF38-DF12CC0647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05" r="-1" b="9273"/>
          <a:stretch/>
        </p:blipFill>
        <p:spPr>
          <a:xfrm>
            <a:off x="8144356" y="4362195"/>
            <a:ext cx="4047645" cy="2495811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72819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83A76C5-A325-4E84-9395-F2E128A78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hu-HU" sz="7200"/>
              <a:t>Állatfajok kihalása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A78C61"/>
          </a:solidFill>
          <a:ln w="38100" cap="rnd">
            <a:solidFill>
              <a:srgbClr val="A78C6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DAB6857-B8B4-4D6E-A3A1-ECC194C69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/>
              <a:t>Ibériai</a:t>
            </a:r>
            <a:r>
              <a:rPr lang="en-US" dirty="0"/>
              <a:t> </a:t>
            </a:r>
            <a:r>
              <a:rPr lang="en-US" dirty="0" err="1"/>
              <a:t>hiúz</a:t>
            </a:r>
            <a:endParaRPr lang="en-US" err="1"/>
          </a:p>
          <a:p>
            <a:r>
              <a:rPr lang="hu-HU" dirty="0">
                <a:ea typeface="+mn-lt"/>
                <a:cs typeface="+mn-lt"/>
              </a:rPr>
              <a:t>A leginkább veszélyeztetett európai ragadozó és a világ legritkább macskaféléje. A 20. század elején még körülbelül 100 000 példánya élt, de a ’60-as és ’90-es évek közt az állatok 80%-a eltűnt, a vadászat és az üregi nyulak megfogyatkozásának következtében. Felmérések szerint már alig száz példány él belőlük szabadon.</a:t>
            </a:r>
            <a:endParaRPr lang="hu-HU"/>
          </a:p>
          <a:p>
            <a:endParaRPr lang="hu-HU" dirty="0"/>
          </a:p>
        </p:txBody>
      </p:sp>
      <p:pic>
        <p:nvPicPr>
          <p:cNvPr id="4" name="Kép 4" descr="A képen kültéri, emlősök, vadmacska, hiúz látható&#10;&#10;Automatikusan generált leírás">
            <a:extLst>
              <a:ext uri="{FF2B5EF4-FFF2-40B4-BE49-F238E27FC236}">
                <a16:creationId xmlns:a16="http://schemas.microsoft.com/office/drawing/2014/main" id="{DF30FE5D-638A-4F4B-A36A-7037B38A1A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21" r="18242" b="-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1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C627873-922E-468C-AF1C-6E079E72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u-HU" sz="6600"/>
              <a:t>Állatfajok kihalása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C09557"/>
          </a:solidFill>
          <a:ln w="38100" cap="rnd">
            <a:solidFill>
              <a:srgbClr val="C0955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AF28EBB-4085-4FA8-A15E-6043BF875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hu-HU" dirty="0">
                <a:ea typeface="+mn-lt"/>
                <a:cs typeface="+mn-lt"/>
              </a:rPr>
              <a:t>A gepárd sok helyütt a kihalás szélére sodródott. Az összes nagymacska közül ezt a legnehezebb új környezetbe telepíteni. Míg egykor a bundája miatti vadászat, mostanra a területének és zsákmányállatai állományának csökkenése miatt került veszélybe.</a:t>
            </a:r>
            <a:r>
              <a:rPr lang="hu-HU" dirty="0"/>
              <a:t> (a gepárd a kedvenc állatom)</a:t>
            </a:r>
            <a:endParaRPr lang="hu-HU"/>
          </a:p>
        </p:txBody>
      </p:sp>
      <p:pic>
        <p:nvPicPr>
          <p:cNvPr id="4" name="Kép 4" descr="A képen emlősök, fű, kültéri, nagymacska látható&#10;&#10;Automatikusan generált leírás">
            <a:extLst>
              <a:ext uri="{FF2B5EF4-FFF2-40B4-BE49-F238E27FC236}">
                <a16:creationId xmlns:a16="http://schemas.microsoft.com/office/drawing/2014/main" id="{974D9CA7-050D-4D92-9F62-975D981CA6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45" r="2109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79075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457344D1-E597-42B3-8E85-6D7036E54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2EA590B-8115-47D8-9110-72AA1A6D2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000"/>
              <a:t>Mit tehetünk Az ózónréteg elvékonyodása ellen</a:t>
            </a:r>
          </a:p>
        </p:txBody>
      </p:sp>
      <p:pic>
        <p:nvPicPr>
          <p:cNvPr id="4" name="Kép 4" descr="A képen kültéri, természet, lejtő, éjszakai égbolt látható&#10;&#10;Automatikusan generált leírás">
            <a:extLst>
              <a:ext uri="{FF2B5EF4-FFF2-40B4-BE49-F238E27FC236}">
                <a16:creationId xmlns:a16="http://schemas.microsoft.com/office/drawing/2014/main" id="{81550B75-1B7D-4CCC-A3BE-9B20FA1B44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59" b="1565"/>
          <a:stretch/>
        </p:blipFill>
        <p:spPr>
          <a:xfrm>
            <a:off x="20" y="-1"/>
            <a:ext cx="12191980" cy="4408344"/>
          </a:xfrm>
          <a:custGeom>
            <a:avLst/>
            <a:gdLst/>
            <a:ahLst/>
            <a:cxnLst/>
            <a:rect l="l" t="t" r="r" b="b"/>
            <a:pathLst>
              <a:path w="12192000" h="4408344">
                <a:moveTo>
                  <a:pt x="0" y="0"/>
                </a:moveTo>
                <a:lnTo>
                  <a:pt x="12192000" y="0"/>
                </a:lnTo>
                <a:lnTo>
                  <a:pt x="12192000" y="4381821"/>
                </a:lnTo>
                <a:lnTo>
                  <a:pt x="11986461" y="4386473"/>
                </a:lnTo>
                <a:cubicBezTo>
                  <a:pt x="11912297" y="4385498"/>
                  <a:pt x="11838168" y="4381870"/>
                  <a:pt x="11764214" y="4375593"/>
                </a:cubicBezTo>
                <a:cubicBezTo>
                  <a:pt x="11656850" y="4367589"/>
                  <a:pt x="11548596" y="4356535"/>
                  <a:pt x="11441995" y="4376864"/>
                </a:cubicBezTo>
                <a:cubicBezTo>
                  <a:pt x="11324975" y="4399353"/>
                  <a:pt x="11208081" y="4399480"/>
                  <a:pt x="11090044" y="4393763"/>
                </a:cubicBezTo>
                <a:cubicBezTo>
                  <a:pt x="10989160" y="4388935"/>
                  <a:pt x="10888657" y="4363523"/>
                  <a:pt x="10787011" y="4390332"/>
                </a:cubicBezTo>
                <a:cubicBezTo>
                  <a:pt x="10776897" y="4391806"/>
                  <a:pt x="10766592" y="4391374"/>
                  <a:pt x="10756643" y="4389062"/>
                </a:cubicBezTo>
                <a:cubicBezTo>
                  <a:pt x="10645468" y="4373688"/>
                  <a:pt x="10533530" y="4386266"/>
                  <a:pt x="10421973" y="4381946"/>
                </a:cubicBezTo>
                <a:cubicBezTo>
                  <a:pt x="10370515" y="4379913"/>
                  <a:pt x="10318040" y="4381057"/>
                  <a:pt x="10267216" y="4375593"/>
                </a:cubicBezTo>
                <a:cubicBezTo>
                  <a:pt x="10150577" y="4363142"/>
                  <a:pt x="10034192" y="4356535"/>
                  <a:pt x="9918824" y="4385885"/>
                </a:cubicBezTo>
                <a:cubicBezTo>
                  <a:pt x="9885153" y="4393801"/>
                  <a:pt x="9850745" y="4398057"/>
                  <a:pt x="9816160" y="4398591"/>
                </a:cubicBezTo>
                <a:cubicBezTo>
                  <a:pt x="9703206" y="4402657"/>
                  <a:pt x="9590632" y="4394906"/>
                  <a:pt x="9478059" y="4388553"/>
                </a:cubicBezTo>
                <a:cubicBezTo>
                  <a:pt x="9399918" y="4384106"/>
                  <a:pt x="9321904" y="4374450"/>
                  <a:pt x="9243637" y="4382582"/>
                </a:cubicBezTo>
                <a:cubicBezTo>
                  <a:pt x="9198150" y="4387283"/>
                  <a:pt x="9152282" y="4387283"/>
                  <a:pt x="9106795" y="4382582"/>
                </a:cubicBezTo>
                <a:cubicBezTo>
                  <a:pt x="9022962" y="4372760"/>
                  <a:pt x="8938380" y="4370930"/>
                  <a:pt x="8854204" y="4377118"/>
                </a:cubicBezTo>
                <a:cubicBezTo>
                  <a:pt x="8728543" y="4387918"/>
                  <a:pt x="8603010" y="4396939"/>
                  <a:pt x="8476969" y="4379786"/>
                </a:cubicBezTo>
                <a:cubicBezTo>
                  <a:pt x="8405486" y="4368554"/>
                  <a:pt x="8332808" y="4367233"/>
                  <a:pt x="8260970" y="4375848"/>
                </a:cubicBezTo>
                <a:cubicBezTo>
                  <a:pt x="8089823" y="4399862"/>
                  <a:pt x="7918295" y="4392111"/>
                  <a:pt x="7746767" y="4382201"/>
                </a:cubicBezTo>
                <a:cubicBezTo>
                  <a:pt x="7632160" y="4375466"/>
                  <a:pt x="7517046" y="4363142"/>
                  <a:pt x="7402693" y="4379405"/>
                </a:cubicBezTo>
                <a:cubicBezTo>
                  <a:pt x="7256831" y="4399734"/>
                  <a:pt x="7110841" y="4393000"/>
                  <a:pt x="6964597" y="4387029"/>
                </a:cubicBezTo>
                <a:cubicBezTo>
                  <a:pt x="6857233" y="4382582"/>
                  <a:pt x="6749742" y="4369113"/>
                  <a:pt x="6642124" y="4385758"/>
                </a:cubicBezTo>
                <a:cubicBezTo>
                  <a:pt x="6631045" y="4387270"/>
                  <a:pt x="6619775" y="4386139"/>
                  <a:pt x="6609216" y="4382455"/>
                </a:cubicBezTo>
                <a:cubicBezTo>
                  <a:pt x="6568379" y="4369012"/>
                  <a:pt x="6524595" y="4367208"/>
                  <a:pt x="6482793" y="4377245"/>
                </a:cubicBezTo>
                <a:cubicBezTo>
                  <a:pt x="6405669" y="4394144"/>
                  <a:pt x="6328672" y="4401513"/>
                  <a:pt x="6250150" y="4386139"/>
                </a:cubicBezTo>
                <a:cubicBezTo>
                  <a:pt x="6217254" y="4379253"/>
                  <a:pt x="6183521" y="4377245"/>
                  <a:pt x="6150028" y="4380168"/>
                </a:cubicBezTo>
                <a:cubicBezTo>
                  <a:pt x="6020175" y="4393128"/>
                  <a:pt x="5890068" y="4388045"/>
                  <a:pt x="5760087" y="4385504"/>
                </a:cubicBezTo>
                <a:cubicBezTo>
                  <a:pt x="5521345" y="4381057"/>
                  <a:pt x="5282477" y="4385504"/>
                  <a:pt x="5044242" y="4362761"/>
                </a:cubicBezTo>
                <a:cubicBezTo>
                  <a:pt x="4979506" y="4356599"/>
                  <a:pt x="4914326" y="4352659"/>
                  <a:pt x="4849272" y="4353438"/>
                </a:cubicBezTo>
                <a:cubicBezTo>
                  <a:pt x="4784218" y="4354216"/>
                  <a:pt x="4719291" y="4359711"/>
                  <a:pt x="4655063" y="4372417"/>
                </a:cubicBezTo>
                <a:cubicBezTo>
                  <a:pt x="4447578" y="4412694"/>
                  <a:pt x="4239457" y="4415236"/>
                  <a:pt x="4029811" y="4398972"/>
                </a:cubicBezTo>
                <a:cubicBezTo>
                  <a:pt x="3943792" y="4392238"/>
                  <a:pt x="3857774" y="4381057"/>
                  <a:pt x="3771375" y="4383217"/>
                </a:cubicBezTo>
                <a:cubicBezTo>
                  <a:pt x="3623225" y="4387156"/>
                  <a:pt x="3474948" y="4379151"/>
                  <a:pt x="3326672" y="4381184"/>
                </a:cubicBezTo>
                <a:cubicBezTo>
                  <a:pt x="3322669" y="4381756"/>
                  <a:pt x="3318578" y="4381222"/>
                  <a:pt x="3314855" y="4379659"/>
                </a:cubicBezTo>
                <a:cubicBezTo>
                  <a:pt x="3278008" y="4354375"/>
                  <a:pt x="3237604" y="4364158"/>
                  <a:pt x="3199487" y="4370765"/>
                </a:cubicBezTo>
                <a:cubicBezTo>
                  <a:pt x="3072810" y="4392746"/>
                  <a:pt x="2946260" y="4403546"/>
                  <a:pt x="2817550" y="4386520"/>
                </a:cubicBezTo>
                <a:cubicBezTo>
                  <a:pt x="2694647" y="4368694"/>
                  <a:pt x="2569990" y="4366471"/>
                  <a:pt x="2446541" y="4379913"/>
                </a:cubicBezTo>
                <a:cubicBezTo>
                  <a:pt x="2276791" y="4399734"/>
                  <a:pt x="2107677" y="4395541"/>
                  <a:pt x="1938308" y="4379913"/>
                </a:cubicBezTo>
                <a:cubicBezTo>
                  <a:pt x="1869570" y="4373561"/>
                  <a:pt x="1799815" y="4362761"/>
                  <a:pt x="1731712" y="4378643"/>
                </a:cubicBezTo>
                <a:cubicBezTo>
                  <a:pt x="1647854" y="4398083"/>
                  <a:pt x="1564250" y="4391730"/>
                  <a:pt x="1480137" y="4387410"/>
                </a:cubicBezTo>
                <a:cubicBezTo>
                  <a:pt x="1373663" y="4381819"/>
                  <a:pt x="1267442" y="4365683"/>
                  <a:pt x="1160586" y="4378389"/>
                </a:cubicBezTo>
                <a:cubicBezTo>
                  <a:pt x="1111161" y="4384233"/>
                  <a:pt x="1062116" y="4393509"/>
                  <a:pt x="1012055" y="4391095"/>
                </a:cubicBezTo>
                <a:cubicBezTo>
                  <a:pt x="873562" y="4384742"/>
                  <a:pt x="735196" y="4377245"/>
                  <a:pt x="596449" y="4378389"/>
                </a:cubicBezTo>
                <a:cubicBezTo>
                  <a:pt x="538383" y="4378770"/>
                  <a:pt x="480699" y="4380676"/>
                  <a:pt x="422887" y="4384869"/>
                </a:cubicBezTo>
                <a:cubicBezTo>
                  <a:pt x="315015" y="4392746"/>
                  <a:pt x="207524" y="4382073"/>
                  <a:pt x="100033" y="4378262"/>
                </a:cubicBezTo>
                <a:lnTo>
                  <a:pt x="0" y="4382743"/>
                </a:lnTo>
                <a:close/>
              </a:path>
            </a:pathLst>
          </a:cu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56733" y="5463634"/>
            <a:ext cx="1371600" cy="27432"/>
          </a:xfrm>
          <a:custGeom>
            <a:avLst/>
            <a:gdLst>
              <a:gd name="connsiteX0" fmla="*/ 0 w 1371600"/>
              <a:gd name="connsiteY0" fmla="*/ 0 h 27432"/>
              <a:gd name="connsiteX1" fmla="*/ 713232 w 1371600"/>
              <a:gd name="connsiteY1" fmla="*/ 0 h 27432"/>
              <a:gd name="connsiteX2" fmla="*/ 1371600 w 1371600"/>
              <a:gd name="connsiteY2" fmla="*/ 0 h 27432"/>
              <a:gd name="connsiteX3" fmla="*/ 1371600 w 1371600"/>
              <a:gd name="connsiteY3" fmla="*/ 27432 h 27432"/>
              <a:gd name="connsiteX4" fmla="*/ 699516 w 1371600"/>
              <a:gd name="connsiteY4" fmla="*/ 27432 h 27432"/>
              <a:gd name="connsiteX5" fmla="*/ 0 w 1371600"/>
              <a:gd name="connsiteY5" fmla="*/ 27432 h 27432"/>
              <a:gd name="connsiteX6" fmla="*/ 0 w 1371600"/>
              <a:gd name="connsiteY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27432" fill="none" extrusionOk="0">
                <a:moveTo>
                  <a:pt x="0" y="0"/>
                </a:moveTo>
                <a:cubicBezTo>
                  <a:pt x="196943" y="-1146"/>
                  <a:pt x="408267" y="-21226"/>
                  <a:pt x="713232" y="0"/>
                </a:cubicBezTo>
                <a:cubicBezTo>
                  <a:pt x="1018197" y="21226"/>
                  <a:pt x="1176465" y="-24520"/>
                  <a:pt x="1371600" y="0"/>
                </a:cubicBezTo>
                <a:cubicBezTo>
                  <a:pt x="1372004" y="8629"/>
                  <a:pt x="1371042" y="13798"/>
                  <a:pt x="1371600" y="27432"/>
                </a:cubicBezTo>
                <a:cubicBezTo>
                  <a:pt x="1106086" y="14473"/>
                  <a:pt x="951335" y="17231"/>
                  <a:pt x="699516" y="27432"/>
                </a:cubicBezTo>
                <a:cubicBezTo>
                  <a:pt x="447697" y="37633"/>
                  <a:pt x="283433" y="6518"/>
                  <a:pt x="0" y="27432"/>
                </a:cubicBezTo>
                <a:cubicBezTo>
                  <a:pt x="-583" y="21140"/>
                  <a:pt x="532" y="8001"/>
                  <a:pt x="0" y="0"/>
                </a:cubicBezTo>
                <a:close/>
              </a:path>
              <a:path w="1371600" h="27432" stroke="0" extrusionOk="0">
                <a:moveTo>
                  <a:pt x="0" y="0"/>
                </a:moveTo>
                <a:cubicBezTo>
                  <a:pt x="220136" y="-18051"/>
                  <a:pt x="430173" y="10591"/>
                  <a:pt x="672084" y="0"/>
                </a:cubicBezTo>
                <a:cubicBezTo>
                  <a:pt x="913995" y="-10591"/>
                  <a:pt x="1164723" y="30754"/>
                  <a:pt x="1371600" y="0"/>
                </a:cubicBezTo>
                <a:cubicBezTo>
                  <a:pt x="1372182" y="10360"/>
                  <a:pt x="1371123" y="21444"/>
                  <a:pt x="1371600" y="27432"/>
                </a:cubicBezTo>
                <a:cubicBezTo>
                  <a:pt x="1072365" y="46142"/>
                  <a:pt x="961528" y="35455"/>
                  <a:pt x="685800" y="27432"/>
                </a:cubicBezTo>
                <a:cubicBezTo>
                  <a:pt x="410072" y="19409"/>
                  <a:pt x="276398" y="11099"/>
                  <a:pt x="0" y="27432"/>
                </a:cubicBezTo>
                <a:cubicBezTo>
                  <a:pt x="1155" y="18353"/>
                  <a:pt x="-485" y="9869"/>
                  <a:pt x="0" y="0"/>
                </a:cubicBezTo>
                <a:close/>
              </a:path>
            </a:pathLst>
          </a:custGeom>
          <a:solidFill>
            <a:srgbClr val="348BEE"/>
          </a:solidFill>
          <a:ln w="38100" cap="rnd">
            <a:solidFill>
              <a:srgbClr val="348BE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7171D7C-352D-470B-A5D8-A5AB609FF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1400">
                <a:ea typeface="+mn-lt"/>
                <a:cs typeface="+mn-lt"/>
              </a:rPr>
              <a:t>Egyrészt meg kell próbálnunk elkerülni a HCFC-k használatát. A klímaberendezések például ezeket az anyagokat használják a hűtéshatás eléréséhez, így, ha tehetjük, ne vásároljunk klímaberendezést, helyettesíthetjük ventilátorral például.</a:t>
            </a:r>
          </a:p>
          <a:p>
            <a:pPr>
              <a:lnSpc>
                <a:spcPct val="100000"/>
              </a:lnSpc>
            </a:pPr>
            <a:r>
              <a:rPr lang="hu-HU" sz="1400">
                <a:ea typeface="+mn-lt"/>
                <a:cs typeface="+mn-lt"/>
              </a:rPr>
              <a:t>Másrészt pedig a globális felmelegedés csökkentésével is javítjuk az ózonréteg esélyeit. Figyeljünk </a:t>
            </a:r>
            <a:r>
              <a:rPr lang="hu-HU" sz="1400" b="1" u="sng">
                <a:ea typeface="+mn-lt"/>
                <a:cs typeface="+mn-lt"/>
              </a:rPr>
              <a:t>ökológiai lábnyom</a:t>
            </a:r>
            <a:r>
              <a:rPr lang="hu-HU" sz="1400">
                <a:ea typeface="+mn-lt"/>
                <a:cs typeface="+mn-lt"/>
              </a:rPr>
              <a:t>unkra, kerüljük a fölösleges szeméttermelést, az üvegházgázok kibocsátását. Az Európai Bizottság </a:t>
            </a:r>
            <a:r>
              <a:rPr lang="hu-HU" sz="1400" b="1" u="sng">
                <a:ea typeface="+mn-lt"/>
                <a:cs typeface="+mn-lt"/>
              </a:rPr>
              <a:t>Bolygónk a Föld</a:t>
            </a:r>
            <a:r>
              <a:rPr lang="hu-HU" sz="1400">
                <a:ea typeface="+mn-lt"/>
                <a:cs typeface="+mn-lt"/>
              </a:rPr>
              <a:t> című kiadványában további tippeket kaphatunk a tudatos életmódhoz.</a:t>
            </a:r>
            <a:br>
              <a:rPr lang="en-US" sz="1400"/>
            </a:b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15789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82D566-4799-4295-BFF8-86094B813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Gyógyul az </a:t>
            </a:r>
            <a:r>
              <a:rPr lang="hu-HU" dirty="0" err="1"/>
              <a:t>ózónréteg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1185286-6B9F-4A4F-80E9-6049A6679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u-HU" dirty="0">
                <a:ea typeface="+mn-lt"/>
                <a:cs typeface="+mn-lt"/>
              </a:rPr>
              <a:t>A becslések szerint, ha 1987-ben nem jött volna létre a Montreáli Jegyzőkönyv, 2060-ra a földön már szinte nem lenne élet. A kemény freonok kivonása után 24 évvel a gyógyulás jelei már mutatkoznak a pajzson. 2019-ben mért adatok szerint az ózonlyuk nagysága felfedezése óta nem volt ilyen kicsi, és az ózonréteg elkezdett ismét vastagodni.</a:t>
            </a:r>
          </a:p>
        </p:txBody>
      </p:sp>
    </p:spTree>
    <p:extLst>
      <p:ext uri="{BB962C8B-B14F-4D97-AF65-F5344CB8AC3E}">
        <p14:creationId xmlns:p14="http://schemas.microsoft.com/office/powerpoint/2010/main" val="3519685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438</Words>
  <Application>Microsoft Office PowerPoint</Application>
  <PresentationFormat>Szélesvásznú</PresentationFormat>
  <Paragraphs>24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The Hand Bold</vt:lpstr>
      <vt:lpstr>The Serif Hand Black</vt:lpstr>
      <vt:lpstr>SketchyVTI</vt:lpstr>
      <vt:lpstr>Természetismeret</vt:lpstr>
      <vt:lpstr>Globális felmelegedés, természeti katasztrófák</vt:lpstr>
      <vt:lpstr>Környezetszennyezés</vt:lpstr>
      <vt:lpstr>Állatfajok kihalása</vt:lpstr>
      <vt:lpstr>Állatfajok kihalása</vt:lpstr>
      <vt:lpstr>Állatfajok kihalása</vt:lpstr>
      <vt:lpstr>Mit tehetünk Az ózónréteg elvékonyodása ellen</vt:lpstr>
      <vt:lpstr>Gyógyul az ózónréteg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Plózer Alexandra</dc:creator>
  <cp:lastModifiedBy>Alexandra Plózer</cp:lastModifiedBy>
  <cp:revision>326</cp:revision>
  <dcterms:created xsi:type="dcterms:W3CDTF">2021-04-18T11:06:15Z</dcterms:created>
  <dcterms:modified xsi:type="dcterms:W3CDTF">2021-04-19T19:46:11Z</dcterms:modified>
</cp:coreProperties>
</file>